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14"/>
  </p:notesMasterIdLst>
  <p:sldIdLst>
    <p:sldId id="257" r:id="rId2"/>
    <p:sldId id="270" r:id="rId3"/>
    <p:sldId id="4693" r:id="rId4"/>
    <p:sldId id="4694" r:id="rId5"/>
    <p:sldId id="4695" r:id="rId6"/>
    <p:sldId id="4696" r:id="rId7"/>
    <p:sldId id="4697" r:id="rId8"/>
    <p:sldId id="4698" r:id="rId9"/>
    <p:sldId id="4699" r:id="rId10"/>
    <p:sldId id="4700" r:id="rId11"/>
    <p:sldId id="4701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>
        <p:scale>
          <a:sx n="80" d="100"/>
          <a:sy n="80" d="100"/>
        </p:scale>
        <p:origin x="288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DF7F7E-F815-4845-9F25-6AA55375E7FC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503204-0D85-4D43-9361-EE939A533D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709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08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36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709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940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455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60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142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55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355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1_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4504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28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90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35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63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358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91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392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00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2BE7BA9-91CD-41CC-B7FA-68F96BC9FFCB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3214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abrunet.com/images/index_3DOrgGenome_SquareShape.p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"/>
          <p:cNvSpPr txBox="1"/>
          <p:nvPr/>
        </p:nvSpPr>
        <p:spPr>
          <a:xfrm>
            <a:off x="1036320" y="2314683"/>
            <a:ext cx="10226040" cy="1342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400" tIns="28400" rIns="28400" bIns="28400" anchor="ctr" anchorCtr="0">
            <a:noAutofit/>
          </a:bodyPr>
          <a:lstStyle/>
          <a:p>
            <a:pPr algn="ctr">
              <a:spcBef>
                <a:spcPts val="133"/>
              </a:spcBef>
              <a:buClr>
                <a:schemeClr val="dk1"/>
              </a:buClr>
              <a:buSzPts val="1100"/>
            </a:pPr>
            <a:r>
              <a:rPr lang="en-GB" sz="6000" b="1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HUMAN GENOME</a:t>
            </a:r>
            <a:endParaRPr lang="vi-VN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7" name="Google Shape;67;p1"/>
          <p:cNvSpPr txBox="1"/>
          <p:nvPr/>
        </p:nvSpPr>
        <p:spPr>
          <a:xfrm>
            <a:off x="5437414" y="4457608"/>
            <a:ext cx="5459186" cy="1169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spAutoFit/>
          </a:bodyPr>
          <a:lstStyle/>
          <a:p>
            <a:pPr algn="r"/>
            <a:r>
              <a:rPr lang="en-US" sz="2400" b="1" dirty="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Nov 16 2024</a:t>
            </a:r>
          </a:p>
          <a:p>
            <a:pPr algn="r"/>
            <a:r>
              <a:rPr lang="en-US" sz="2400" b="1" dirty="0" err="1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Giảng</a:t>
            </a:r>
            <a:r>
              <a:rPr lang="en-US" sz="2400" b="1" dirty="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 </a:t>
            </a:r>
            <a:r>
              <a:rPr lang="en-US" sz="2400" b="1" dirty="0" err="1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viên</a:t>
            </a:r>
            <a:r>
              <a:rPr lang="en-US" sz="2400" b="1" dirty="0">
                <a:solidFill>
                  <a:schemeClr val="lt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  <a:sym typeface="Calibri"/>
              </a:rPr>
              <a:t>: TS. Lưu Phúc Lợi</a:t>
            </a:r>
          </a:p>
          <a:p>
            <a:pPr algn="r"/>
            <a:r>
              <a:rPr lang="en-US" sz="2400" b="1" dirty="0">
                <a:solidFill>
                  <a:schemeClr val="lt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Calibri"/>
              </a:rPr>
              <a:t>Luu.p.loi@googlemail.com</a:t>
            </a:r>
            <a:endParaRPr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325E7-0BD5-BA66-2505-F15D3DC3C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2394" y="249518"/>
            <a:ext cx="9404723" cy="784411"/>
          </a:xfrm>
        </p:spPr>
        <p:txBody>
          <a:bodyPr/>
          <a:lstStyle/>
          <a:p>
            <a:pPr algn="ctr"/>
            <a:r>
              <a:rPr lang="en-US" b="1" dirty="0"/>
              <a:t>Gene structure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9FA9E3-DFF9-7772-6CEA-47D43F442C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595" y="1149367"/>
            <a:ext cx="10154024" cy="555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2915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8B39E-57B9-9898-C3BE-1887CBBCE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079" y="440765"/>
            <a:ext cx="11049842" cy="1400530"/>
          </a:xfrm>
        </p:spPr>
        <p:txBody>
          <a:bodyPr/>
          <a:lstStyle/>
          <a:p>
            <a:pPr algn="ctr"/>
            <a:r>
              <a:rPr lang="en-GB" sz="3200" b="1" dirty="0"/>
              <a:t>Understanding Gene Annotation through GENCODE </a:t>
            </a:r>
            <a:br>
              <a:rPr lang="en-GB" sz="3200" b="1" dirty="0"/>
            </a:br>
            <a:r>
              <a:rPr lang="en-GB" sz="3200" b="1" dirty="0"/>
              <a:t>(https://www.gencodegenes.org/) </a:t>
            </a:r>
            <a:endParaRPr lang="en-US" sz="3200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580BDC-B179-D05A-DD0F-36A82172A3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57929" y="1759790"/>
            <a:ext cx="6717918" cy="4793757"/>
          </a:xfrm>
        </p:spPr>
      </p:pic>
    </p:spTree>
    <p:extLst>
      <p:ext uri="{BB962C8B-B14F-4D97-AF65-F5344CB8AC3E}">
        <p14:creationId xmlns:p14="http://schemas.microsoft.com/office/powerpoint/2010/main" val="573609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A2FDC-DBEB-99F5-E8DD-22AC2DE42B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/>
          </a:bodyPr>
          <a:lstStyle/>
          <a:p>
            <a:r>
              <a:rPr lang="vi-VN" sz="7200" b="1" i="0" dirty="0">
                <a:solidFill>
                  <a:schemeClr val="tx1"/>
                </a:solidFill>
                <a:effectLst/>
                <a:latin typeface="Calibri Light" panose="020F0302020204030204" pitchFamily="34" charset="0"/>
              </a:rPr>
              <a:t>Xin chân thành cảm ơn!</a:t>
            </a: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8AAA23-BC4D-773B-8E37-395D5A12E1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Luu Phuc Loi, PhD</a:t>
            </a:r>
          </a:p>
          <a:p>
            <a:r>
              <a:rPr lang="en-US" dirty="0" err="1">
                <a:solidFill>
                  <a:schemeClr val="tx1"/>
                </a:solidFill>
              </a:rPr>
              <a:t>Zalo</a:t>
            </a:r>
            <a:r>
              <a:rPr lang="en-US" dirty="0">
                <a:solidFill>
                  <a:schemeClr val="tx1"/>
                </a:solidFill>
              </a:rPr>
              <a:t>: 0901802182</a:t>
            </a:r>
          </a:p>
          <a:p>
            <a:r>
              <a:rPr lang="en-US" dirty="0">
                <a:solidFill>
                  <a:schemeClr val="tx1"/>
                </a:solidFill>
              </a:rPr>
              <a:t>luu.p.loi@googlemail.com</a:t>
            </a:r>
          </a:p>
        </p:txBody>
      </p:sp>
    </p:spTree>
    <p:extLst>
      <p:ext uri="{BB962C8B-B14F-4D97-AF65-F5344CB8AC3E}">
        <p14:creationId xmlns:p14="http://schemas.microsoft.com/office/powerpoint/2010/main" val="322110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635A84-5931-D1B3-DAA6-7EB2A6DD0E54}"/>
              </a:ext>
            </a:extLst>
          </p:cNvPr>
          <p:cNvSpPr txBox="1">
            <a:spLocks/>
          </p:cNvSpPr>
          <p:nvPr/>
        </p:nvSpPr>
        <p:spPr>
          <a:xfrm>
            <a:off x="957943" y="401074"/>
            <a:ext cx="10348687" cy="8361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Nội</a:t>
            </a:r>
            <a:r>
              <a:rPr lang="en-US" sz="5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Dung </a:t>
            </a:r>
            <a:r>
              <a:rPr lang="en-US" sz="54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Bài</a:t>
            </a:r>
            <a:r>
              <a:rPr lang="en-US" sz="5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54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Báo</a:t>
            </a:r>
            <a:r>
              <a:rPr lang="en-US" sz="5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en-US" sz="5400" b="1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Cáo</a:t>
            </a:r>
            <a:endParaRPr lang="en-US" sz="5400" b="1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102E0B-9F84-E59D-665A-5A742E7E06CD}"/>
              </a:ext>
            </a:extLst>
          </p:cNvPr>
          <p:cNvSpPr txBox="1">
            <a:spLocks/>
          </p:cNvSpPr>
          <p:nvPr/>
        </p:nvSpPr>
        <p:spPr>
          <a:xfrm>
            <a:off x="544204" y="1613647"/>
            <a:ext cx="10762426" cy="44251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lvl="1" indent="-514350" algn="just">
              <a:buFont typeface="+mj-lt"/>
              <a:buAutoNum type="arabicPeriod"/>
            </a:pP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Human Genome Build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Introduction to UCSC Genome Browser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Introduction to GENCODE </a:t>
            </a:r>
          </a:p>
        </p:txBody>
      </p:sp>
    </p:spTree>
    <p:extLst>
      <p:ext uri="{BB962C8B-B14F-4D97-AF65-F5344CB8AC3E}">
        <p14:creationId xmlns:p14="http://schemas.microsoft.com/office/powerpoint/2010/main" val="1833641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9F3E40-F52B-7862-6B00-BB0A2F178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12915"/>
            <a:ext cx="12192000" cy="363217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1E660B5E-1FF6-DCB5-6359-0530332BE5FD}"/>
              </a:ext>
            </a:extLst>
          </p:cNvPr>
          <p:cNvSpPr txBox="1">
            <a:spLocks/>
          </p:cNvSpPr>
          <p:nvPr/>
        </p:nvSpPr>
        <p:spPr>
          <a:xfrm>
            <a:off x="957943" y="275006"/>
            <a:ext cx="10348687" cy="8361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b="1" dirty="0"/>
              <a:t>Human Genome Build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CD7EB3-10A8-3C33-6147-5F19E85C1D12}"/>
              </a:ext>
            </a:extLst>
          </p:cNvPr>
          <p:cNvSpPr txBox="1"/>
          <p:nvPr/>
        </p:nvSpPr>
        <p:spPr>
          <a:xfrm>
            <a:off x="6132286" y="62136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https://genome.ucsc.edu/FAQ/FAQreleases.html</a:t>
            </a:r>
          </a:p>
        </p:txBody>
      </p:sp>
    </p:spTree>
    <p:extLst>
      <p:ext uri="{BB962C8B-B14F-4D97-AF65-F5344CB8AC3E}">
        <p14:creationId xmlns:p14="http://schemas.microsoft.com/office/powerpoint/2010/main" val="3237337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630D04A-AFD1-D299-54DB-475E8FDE75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4178" y="650861"/>
            <a:ext cx="10584460" cy="5556278"/>
          </a:xfrm>
        </p:spPr>
      </p:pic>
    </p:spTree>
    <p:extLst>
      <p:ext uri="{BB962C8B-B14F-4D97-AF65-F5344CB8AC3E}">
        <p14:creationId xmlns:p14="http://schemas.microsoft.com/office/powerpoint/2010/main" val="2929128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B463C-ED29-1B94-F107-89B1B5B0A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Introduction to UCSC Genome Browser </a:t>
            </a:r>
            <a:br>
              <a:rPr lang="en-US" sz="4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</a:b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98922C8-C7A7-6008-E171-8F79319C61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0001" y="1514569"/>
            <a:ext cx="7968397" cy="419576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D47B09-8354-E1C5-C3B2-F3CE2CC09D9E}"/>
              </a:ext>
            </a:extLst>
          </p:cNvPr>
          <p:cNvSpPr txBox="1"/>
          <p:nvPr/>
        </p:nvSpPr>
        <p:spPr>
          <a:xfrm>
            <a:off x="5301129" y="622061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https://genome.ucsc.edu/index.html</a:t>
            </a:r>
          </a:p>
        </p:txBody>
      </p:sp>
    </p:spTree>
    <p:extLst>
      <p:ext uri="{BB962C8B-B14F-4D97-AF65-F5344CB8AC3E}">
        <p14:creationId xmlns:p14="http://schemas.microsoft.com/office/powerpoint/2010/main" val="305276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ACB4-06B2-94D1-B29F-838B1E95B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804807" cy="897964"/>
          </a:xfrm>
        </p:spPr>
        <p:txBody>
          <a:bodyPr/>
          <a:lstStyle/>
          <a:p>
            <a:r>
              <a:rPr lang="en-GB" sz="3600" b="1" dirty="0"/>
              <a:t>Getting Help with the UCSC Genome Browser</a:t>
            </a:r>
            <a:endParaRPr lang="en-US" sz="3600" b="1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19C697F5-3802-AF5B-29B5-C180E22CB0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2842" y="1673440"/>
            <a:ext cx="8947150" cy="3511119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CC1383-E71E-0136-4B7D-31C557F25510}"/>
              </a:ext>
            </a:extLst>
          </p:cNvPr>
          <p:cNvSpPr txBox="1"/>
          <p:nvPr/>
        </p:nvSpPr>
        <p:spPr>
          <a:xfrm>
            <a:off x="4960470" y="640528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https://genome.ucsc.edu/training/</a:t>
            </a:r>
          </a:p>
        </p:txBody>
      </p:sp>
    </p:spTree>
    <p:extLst>
      <p:ext uri="{BB962C8B-B14F-4D97-AF65-F5344CB8AC3E}">
        <p14:creationId xmlns:p14="http://schemas.microsoft.com/office/powerpoint/2010/main" val="38155510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0747E-FB17-BA71-92AB-44DCC1D63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57094"/>
            <a:ext cx="9404723" cy="784411"/>
          </a:xfrm>
        </p:spPr>
        <p:txBody>
          <a:bodyPr/>
          <a:lstStyle/>
          <a:p>
            <a:r>
              <a:rPr lang="en-GB" b="1" dirty="0"/>
              <a:t>Human Genome Organization</a:t>
            </a:r>
            <a:endParaRPr lang="en-US" b="1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908C7E-EE25-91DF-671B-FDFC847AC5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8730" y="1419132"/>
            <a:ext cx="8557794" cy="4942606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C285B5-D935-B6A7-D766-19363AC129E7}"/>
              </a:ext>
            </a:extLst>
          </p:cNvPr>
          <p:cNvSpPr txBox="1"/>
          <p:nvPr/>
        </p:nvSpPr>
        <p:spPr>
          <a:xfrm>
            <a:off x="4093413" y="6409550"/>
            <a:ext cx="75960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dirty="0">
                <a:hlinkClick r:id="rId3"/>
              </a:rPr>
              <a:t>index_3DOrgGenome_SquareShape.png (2523×1422)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06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2088488-24DE-E67A-AD63-CD17AD3290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9" y="254913"/>
            <a:ext cx="12054541" cy="6433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4663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325E7-0BD5-BA66-2505-F15D3DC3C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84411"/>
          </a:xfrm>
        </p:spPr>
        <p:txBody>
          <a:bodyPr/>
          <a:lstStyle/>
          <a:p>
            <a:pPr algn="ctr"/>
            <a:r>
              <a:rPr lang="en-US" b="1" dirty="0"/>
              <a:t>Gene structure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159ADF-504F-D1EA-FB28-694C3DE794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46" y="1500168"/>
            <a:ext cx="12066494" cy="418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0559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1675</TotalTime>
  <Words>143</Words>
  <Application>Microsoft Office PowerPoint</Application>
  <PresentationFormat>Widescreen</PresentationFormat>
  <Paragraphs>23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Century Gothic</vt:lpstr>
      <vt:lpstr>Times New Roman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Introduction to UCSC Genome Browser  </vt:lpstr>
      <vt:lpstr>Getting Help with the UCSC Genome Browser</vt:lpstr>
      <vt:lpstr>Human Genome Organization</vt:lpstr>
      <vt:lpstr>PowerPoint Presentation</vt:lpstr>
      <vt:lpstr>Gene structure</vt:lpstr>
      <vt:lpstr>Gene structure</vt:lpstr>
      <vt:lpstr>Understanding Gene Annotation through GENCODE  (https://www.gencodegenes.org/) </vt:lpstr>
      <vt:lpstr>Xin chân thành cảm ơn!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Luu Loi</dc:creator>
  <cp:lastModifiedBy>Luu Loi</cp:lastModifiedBy>
  <cp:revision>62</cp:revision>
  <dcterms:created xsi:type="dcterms:W3CDTF">2024-11-15T02:34:27Z</dcterms:created>
  <dcterms:modified xsi:type="dcterms:W3CDTF">2024-11-16T06:29:30Z</dcterms:modified>
</cp:coreProperties>
</file>

<file path=docProps/thumbnail.jpeg>
</file>